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3" r:id="rId2"/>
    <p:sldId id="257" r:id="rId3"/>
    <p:sldId id="258" r:id="rId4"/>
    <p:sldId id="259" r:id="rId5"/>
    <p:sldId id="260" r:id="rId6"/>
    <p:sldId id="261" r:id="rId7"/>
    <p:sldId id="264" r:id="rId8"/>
    <p:sldId id="267" r:id="rId9"/>
    <p:sldId id="262" r:id="rId10"/>
    <p:sldId id="268" r:id="rId11"/>
    <p:sldId id="269" r:id="rId12"/>
    <p:sldId id="265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 autoAdjust="0"/>
    <p:restoredTop sz="94660"/>
  </p:normalViewPr>
  <p:slideViewPr>
    <p:cSldViewPr snapToGrid="0">
      <p:cViewPr varScale="1">
        <p:scale>
          <a:sx n="77" d="100"/>
          <a:sy n="77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F889D-4CDD-4DA1-8DFE-AC2F69C7B191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4A3509-A361-49DF-94E8-1E4CAF26AC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519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47B65-7E17-8FCE-3AE1-578CBC31DF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CF841E-4E0F-41AA-4FB0-0A6E04C0EC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93E7F-012E-CF96-1F2A-577CC55A6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09D08-4041-E2DB-C0CE-076784DE8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054F4-D9F6-AC64-F781-BBC650E26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28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5897F-C8E5-C677-7060-8AD605353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4B69A-DEBE-F19C-25E6-AEBE9869C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7C2B0-A4A2-659F-8478-8DCEFE7A9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7B3B8-DE79-4106-90CF-EC0DC9D2A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39FCA-9CF4-4538-097C-FF5ECB148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9929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A605B2-3D98-EEE7-18C3-3B42CBFEFB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96D388-E41A-E903-563E-B8EFE77C7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50058-5BC2-7CD2-6229-F4B668911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E8C9A-CD41-E4AF-5B7E-0B5C0331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4DF39-6950-744F-1592-919007DB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213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3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D24CF-D9E9-DF46-97C7-B24C4DC12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3879A-C544-9F28-F460-949402E7C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214A7-58BE-2302-0939-3069ED8AF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41054-0B4F-243E-6D41-0CFB87DF3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E623D-995F-44FD-47ED-1240789F3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561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01D0A-DC08-9C90-2A4D-3385E7843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6F461-2AEC-CD53-37A6-B70731B8A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EBEDE-AF24-EFB7-1D1B-61A84EFF5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7F761-84A8-2EF9-99BD-5657915B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036AD-6DAE-5302-EA3C-F4A9CCF09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483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30C7D-E180-9781-29F6-C5BC1F4F5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3BA2E-6E4F-A434-348E-06A836CE4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D198E2-F634-F7F3-CB50-DB9EF71D14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4B918-2A78-76B0-C001-6B5E8F84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E72595-5B12-D818-CDD8-1AA3F3AF8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F24F25-C3F5-AEAD-5FFB-B33BB825D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003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2EA6-3540-4A0F-7630-ABC755E63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B08B4-EF25-2885-7096-613FDE734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11BF1A-0D28-88EA-FE2D-C6899F84F6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029698-4D9D-B7B0-76A5-743AE43B9D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BA3CCC-C61C-F272-FA52-AF33A6CE0B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A57ED4-083D-4D76-9249-B86F96E17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CC6206-DA4D-84CE-4041-FB7328DF2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8E159F-0082-42EF-F724-E4BD3F3DC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68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FD6C-B269-98EA-CAA8-B66125038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B5C1C5-56B4-5560-4B02-0016FB7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D66B1-82E5-5659-D81F-76BD5B7A9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99ECFB-4FF0-B46C-E9DE-912DFAE8C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5790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FB2CBD-7010-A99E-D73A-B6D1565ED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74ADF0-1D5B-CA3D-3FFE-62B5E6210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96A64-7747-A8B9-4237-65E4D42A3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07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7E87C-E862-4219-6834-2D4006D72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2EC21-8C82-E5CA-6465-E82D94964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1C8A60-9A79-0145-ADD9-C09DB44C0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28C03-FEC4-2050-976F-2A7065B5D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F2F8-FC22-6EED-85C9-5C9556DCB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5779EA-D10E-72A3-418C-FB7753551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016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1DF4-849E-7FFF-EF6B-B3C50AE67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8C2F75-6174-A767-98C3-44CB7F38CC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4ABEBB-BFD0-4FAB-5E82-88D5D8B8F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5437B-9FC8-3903-188F-1F1187D5C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E7AD9-131D-C2E1-2A14-BE779D76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DCD9D-2D0F-AD4C-88A3-D9BD630C3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4044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4DE17E-F8E3-9496-29C5-7749B63C0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F3B47-1E54-8876-3116-AF9CB4E51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72B3A0-81B8-D562-9561-07E9E0BF89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3A8FB-1488-4197-9733-B25B3C3021FA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36F4F-FAD5-FDF5-2165-0050B6C752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12BFE-EBC0-6A19-397D-4F2CF63EB6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06503-AC74-434B-B854-019A594ED1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8347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mc.ncbi.nlm.nih.gov/articles/PMC7514290/?utm_source=" TargetMode="External"/><Relationship Id="rId2" Type="http://schemas.openxmlformats.org/officeDocument/2006/relationships/hyperlink" Target="https://www.ijert.org/highly-chaotic-random-number-generator-based-on-logistic-map?utm_source=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mdpi.com/2076-3417/13/13/7768?utm_source=" TargetMode="External"/><Relationship Id="rId5" Type="http://schemas.openxmlformats.org/officeDocument/2006/relationships/hyperlink" Target="https://onlinelibrary.wiley.com/doi/full/10.1155/2019/2545123?utm_source=" TargetMode="External"/><Relationship Id="rId4" Type="http://schemas.openxmlformats.org/officeDocument/2006/relationships/hyperlink" Target="https://arxiv.org/abs/cond-mat/9310004?utm_source=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401.15035?utm_source=chatgpt.com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362822" y="1747404"/>
            <a:ext cx="9466357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4625"/>
              </a:lnSpc>
            </a:pPr>
            <a:r>
              <a:rPr lang="en-US" sz="3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Chaotic Random Number Generation using   </a:t>
            </a:r>
            <a:r>
              <a:rPr lang="en-US" sz="3333" b="1" dirty="0">
                <a:solidFill>
                  <a:srgbClr val="030303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MCP4725 I2C DAC </a:t>
            </a:r>
            <a:r>
              <a:rPr lang="en-US" sz="3333" b="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&amp; </a:t>
            </a:r>
            <a:r>
              <a:rPr lang="en-US" sz="3333" b="1" dirty="0">
                <a:solidFill>
                  <a:srgbClr val="030303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Arduino Due</a:t>
            </a:r>
            <a:endParaRPr lang="en-US" sz="3333" b="1" dirty="0"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7A6BC1-D294-4504-BC4F-3AFAE438C92C}"/>
              </a:ext>
            </a:extLst>
          </p:cNvPr>
          <p:cNvSpPr/>
          <p:nvPr/>
        </p:nvSpPr>
        <p:spPr>
          <a:xfrm>
            <a:off x="10528300" y="6426200"/>
            <a:ext cx="1663700" cy="43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50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EF8EC4C-1E85-4AA1-9D82-FE014B4472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9823" y="521303"/>
            <a:ext cx="153953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76200" tIns="38100" rIns="76200" bIns="3810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sz="150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9D3B20D-B8E7-4B4C-BCBB-51368C46EB5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2430" y="334330"/>
          <a:ext cx="1190089" cy="11812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685714" imgH="1685714" progId="Microsoft">
                  <p:embed/>
                </p:oleObj>
              </mc:Choice>
              <mc:Fallback>
                <p:oleObj r:id="rId3" imgW="1685714" imgH="1685714" progId="Microsoft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9D3B20D-B8E7-4B4C-BCBB-51368C46EB5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2430" y="334330"/>
                        <a:ext cx="1190089" cy="1181299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606EB38-D55B-4647-B4E3-4F74CBA7C813}"/>
              </a:ext>
            </a:extLst>
          </p:cNvPr>
          <p:cNvSpPr txBox="1"/>
          <p:nvPr/>
        </p:nvSpPr>
        <p:spPr>
          <a:xfrm>
            <a:off x="2474089" y="604378"/>
            <a:ext cx="7243823" cy="6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67" b="1" dirty="0"/>
              <a:t>Dr. B.C. Roy Engineering College</a:t>
            </a:r>
            <a:endParaRPr lang="en-IN" sz="3667" b="1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C83EEA4A-EBF1-47D5-B414-3AC6907CDF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0890640"/>
              </p:ext>
            </p:extLst>
          </p:nvPr>
        </p:nvGraphicFramePr>
        <p:xfrm>
          <a:off x="2032000" y="3308430"/>
          <a:ext cx="8128000" cy="205450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2888304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26151246"/>
                    </a:ext>
                  </a:extLst>
                </a:gridCol>
              </a:tblGrid>
              <a:tr h="513627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Name</a:t>
                      </a:r>
                      <a:endParaRPr lang="en-IN" sz="2000" dirty="0"/>
                    </a:p>
                  </a:txBody>
                  <a:tcPr marL="76200" marR="76200" marT="38100" marB="3810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University roll no</a:t>
                      </a:r>
                      <a:endParaRPr lang="en-IN" sz="2000" dirty="0"/>
                    </a:p>
                  </a:txBody>
                  <a:tcPr marL="76200" marR="76200" marT="38100" marB="3810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071858"/>
                  </a:ext>
                </a:extLst>
              </a:tr>
              <a:tr h="51362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Abir Dey</a:t>
                      </a:r>
                      <a:endParaRPr lang="en-IN" sz="2400" b="0" dirty="0"/>
                    </a:p>
                  </a:txBody>
                  <a:tcPr marL="76200" marR="76200" marT="38100" marB="381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12000322092</a:t>
                      </a:r>
                      <a:endParaRPr lang="en-IN" sz="2400" b="0" dirty="0"/>
                    </a:p>
                  </a:txBody>
                  <a:tcPr marL="76200" marR="76200" marT="38100" marB="381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5411584"/>
                  </a:ext>
                </a:extLst>
              </a:tr>
              <a:tr h="51362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Arka Dip Halder</a:t>
                      </a:r>
                      <a:endParaRPr lang="en-IN" sz="2400" b="0" dirty="0"/>
                    </a:p>
                  </a:txBody>
                  <a:tcPr marL="76200" marR="76200" marT="38100" marB="381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12000322108</a:t>
                      </a:r>
                      <a:endParaRPr lang="en-IN" sz="2400" b="0" dirty="0"/>
                    </a:p>
                  </a:txBody>
                  <a:tcPr marL="76200" marR="76200" marT="38100" marB="381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5135039"/>
                  </a:ext>
                </a:extLst>
              </a:tr>
              <a:tr h="51362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Samannoy Shome</a:t>
                      </a:r>
                      <a:endParaRPr lang="en-IN" sz="2400" b="0" dirty="0"/>
                    </a:p>
                  </a:txBody>
                  <a:tcPr marL="76200" marR="76200" marT="38100" marB="381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12000322084</a:t>
                      </a:r>
                      <a:endParaRPr lang="en-IN" sz="2400" b="0" dirty="0"/>
                    </a:p>
                  </a:txBody>
                  <a:tcPr marL="76200" marR="76200" marT="38100" marB="381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018164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BEB16EC-B662-49D2-8757-5D7B53F1D220}"/>
              </a:ext>
            </a:extLst>
          </p:cNvPr>
          <p:cNvSpPr txBox="1"/>
          <p:nvPr/>
        </p:nvSpPr>
        <p:spPr>
          <a:xfrm>
            <a:off x="1755494" y="5633013"/>
            <a:ext cx="4697392" cy="779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Under the </a:t>
            </a:r>
            <a:r>
              <a:rPr lang="en-US" b="1" dirty="0">
                <a:ea typeface="Times New Roman" panose="02020603050405020304" pitchFamily="18" charset="0"/>
                <a:cs typeface="Aharoni" panose="02010803020104030203" pitchFamily="2" charset="-79"/>
              </a:rPr>
              <a:t>guidance of </a:t>
            </a:r>
          </a:p>
          <a:p>
            <a:pPr algn="r"/>
            <a:r>
              <a:rPr lang="en-US" sz="2667" b="1" dirty="0"/>
              <a:t>Dr. Anup Kumar Das</a:t>
            </a:r>
            <a:endParaRPr lang="en-IN" sz="2667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EB51F-E7A7-49E2-8011-06980B297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03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u="sng" dirty="0"/>
              <a:t>Result</a:t>
            </a:r>
            <a:endParaRPr lang="en-IN" sz="6000" b="1"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BB9FBA-98D8-4DA8-B780-15878271D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625" y="1541601"/>
            <a:ext cx="5388094" cy="44531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56BAB9-1508-42DE-A0EF-67FA5D61C05C}"/>
              </a:ext>
            </a:extLst>
          </p:cNvPr>
          <p:cNvSpPr txBox="1"/>
          <p:nvPr/>
        </p:nvSpPr>
        <p:spPr>
          <a:xfrm>
            <a:off x="838200" y="1379302"/>
            <a:ext cx="609407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800" dirty="0"/>
              <a:t>Mathematical Formula Used:</a:t>
            </a:r>
          </a:p>
          <a:p>
            <a:pPr algn="ctr"/>
            <a:endParaRPr lang="en-IN" sz="2400" dirty="0"/>
          </a:p>
          <a:p>
            <a:pPr algn="ctr"/>
            <a:r>
              <a:rPr lang="en-IN" sz="2800" b="1" dirty="0"/>
              <a:t>Xi+1=r⋅Xi⋅(1−Xi)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917DC0-8861-4847-8CB7-2396D09898EA}"/>
              </a:ext>
            </a:extLst>
          </p:cNvPr>
          <p:cNvSpPr txBox="1"/>
          <p:nvPr/>
        </p:nvSpPr>
        <p:spPr>
          <a:xfrm>
            <a:off x="838200" y="2763075"/>
            <a:ext cx="60940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/>
              <a:t>Where: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Xi</a:t>
            </a:r>
            <a:r>
              <a:rPr lang="en-US" dirty="0"/>
              <a:t> is the current value (initially </a:t>
            </a:r>
            <a:r>
              <a:rPr lang="en-US" b="1" dirty="0"/>
              <a:t>0.456</a:t>
            </a:r>
            <a:r>
              <a:rPr lang="en-US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r</a:t>
            </a:r>
            <a:r>
              <a:rPr lang="en-US" dirty="0"/>
              <a:t> is the control parameter (in your case, </a:t>
            </a:r>
            <a:r>
              <a:rPr lang="en-US" b="1" dirty="0"/>
              <a:t>3.9</a:t>
            </a:r>
            <a:r>
              <a:rPr lang="en-US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Xi+1​</a:t>
            </a:r>
            <a:r>
              <a:rPr lang="en-US" dirty="0"/>
              <a:t> is the next value in the sequence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Output is scaled: </a:t>
            </a:r>
            <a:r>
              <a:rPr lang="en-US" b="1" dirty="0"/>
              <a:t>Xi+1×1000</a:t>
            </a:r>
            <a:r>
              <a:rPr lang="en-US" dirty="0"/>
              <a:t> (to fit DAC range or for better plotting)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36F3E0-DB19-4BDE-B203-9B0A4EC84671}"/>
              </a:ext>
            </a:extLst>
          </p:cNvPr>
          <p:cNvSpPr txBox="1"/>
          <p:nvPr/>
        </p:nvSpPr>
        <p:spPr>
          <a:xfrm>
            <a:off x="838200" y="4577735"/>
            <a:ext cx="609407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How It’s Calculated (Example):</a:t>
            </a:r>
          </a:p>
          <a:p>
            <a:r>
              <a:rPr lang="en-US" dirty="0"/>
              <a:t>Let’s take the first value: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IN" sz="1800" b="1" dirty="0"/>
              <a:t>X₀</a:t>
            </a:r>
            <a:r>
              <a:rPr lang="en-US" dirty="0"/>
              <a:t> = 0.456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r</a:t>
            </a:r>
            <a:r>
              <a:rPr lang="en-US" dirty="0"/>
              <a:t> = 3.9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X1</a:t>
            </a:r>
            <a:r>
              <a:rPr lang="en-US" dirty="0"/>
              <a:t> = 3.9*0.456*(1−0.456)=0.9695*1000 → Scaled: </a:t>
            </a:r>
            <a:r>
              <a:rPr lang="en-US" b="1" dirty="0"/>
              <a:t>969.5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603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D5B33B-1E64-42AA-BA5F-E28A67A51096}"/>
              </a:ext>
            </a:extLst>
          </p:cNvPr>
          <p:cNvSpPr txBox="1"/>
          <p:nvPr/>
        </p:nvSpPr>
        <p:spPr>
          <a:xfrm>
            <a:off x="533239" y="547562"/>
            <a:ext cx="91555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u="sng" dirty="0"/>
              <a:t>Here is the table showing all </a:t>
            </a:r>
            <a:r>
              <a:rPr lang="en-IN" sz="2400" b="1" u="sng" dirty="0"/>
              <a:t>20 iterations</a:t>
            </a:r>
            <a:r>
              <a:rPr lang="en-IN" sz="2400" u="sng" dirty="0"/>
              <a:t> of the </a:t>
            </a:r>
            <a:r>
              <a:rPr lang="en-IN" sz="2400" b="1" u="sng" dirty="0"/>
              <a:t>logistic map equation</a:t>
            </a:r>
            <a:r>
              <a:rPr lang="en-IN" sz="2400" u="sng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4D3BB-A6B9-4A6E-8DEE-DC555F79BB64}"/>
              </a:ext>
            </a:extLst>
          </p:cNvPr>
          <p:cNvSpPr txBox="1"/>
          <p:nvPr/>
        </p:nvSpPr>
        <p:spPr>
          <a:xfrm>
            <a:off x="1257138" y="1231497"/>
            <a:ext cx="7455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Logistic Map Iteration Table </a:t>
            </a:r>
            <a:r>
              <a:rPr lang="en-IN" sz="2000" dirty="0"/>
              <a:t>(</a:t>
            </a:r>
            <a:r>
              <a:rPr lang="en-IN" sz="2000" b="1" dirty="0"/>
              <a:t>r</a:t>
            </a:r>
            <a:r>
              <a:rPr lang="en-IN" sz="2000" dirty="0"/>
              <a:t> = 3.9, </a:t>
            </a:r>
            <a:r>
              <a:rPr lang="en-IN" sz="2000" b="1" dirty="0"/>
              <a:t>X₀</a:t>
            </a:r>
            <a:r>
              <a:rPr lang="en-IN" sz="2000" dirty="0"/>
              <a:t> (Initial value)= 0.456)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9B09CB7-C34A-4335-BF47-3CD3C7D44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731595"/>
              </p:ext>
            </p:extLst>
          </p:nvPr>
        </p:nvGraphicFramePr>
        <p:xfrm>
          <a:off x="533239" y="1835919"/>
          <a:ext cx="6692901" cy="4707936"/>
        </p:xfrm>
        <a:graphic>
          <a:graphicData uri="http://schemas.openxmlformats.org/drawingml/2006/table">
            <a:tbl>
              <a:tblPr/>
              <a:tblGrid>
                <a:gridCol w="2230967">
                  <a:extLst>
                    <a:ext uri="{9D8B030D-6E8A-4147-A177-3AD203B41FA5}">
                      <a16:colId xmlns:a16="http://schemas.microsoft.com/office/drawing/2014/main" val="2739752957"/>
                    </a:ext>
                  </a:extLst>
                </a:gridCol>
                <a:gridCol w="2230967">
                  <a:extLst>
                    <a:ext uri="{9D8B030D-6E8A-4147-A177-3AD203B41FA5}">
                      <a16:colId xmlns:a16="http://schemas.microsoft.com/office/drawing/2014/main" val="421623304"/>
                    </a:ext>
                  </a:extLst>
                </a:gridCol>
                <a:gridCol w="2230967">
                  <a:extLst>
                    <a:ext uri="{9D8B030D-6E8A-4147-A177-3AD203B41FA5}">
                      <a16:colId xmlns:a16="http://schemas.microsoft.com/office/drawing/2014/main" val="3048424440"/>
                    </a:ext>
                  </a:extLst>
                </a:gridCol>
              </a:tblGrid>
              <a:tr h="346686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/>
                        <a:t>Iteration (</a:t>
                      </a:r>
                      <a:r>
                        <a:rPr lang="en-IN" sz="2000" b="1" dirty="0" err="1"/>
                        <a:t>i</a:t>
                      </a:r>
                      <a:r>
                        <a:rPr lang="en-IN" sz="2000" b="1" dirty="0"/>
                        <a:t>)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/>
                        <a:t>Xi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/>
                        <a:t>Xi+1=r⋅Xi⋅(1−Xi)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11905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0.456000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0.969446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5911132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1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0.969446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0.115366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6288580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2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0.115366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0.398249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8160701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0.398249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0.934873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7510958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4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0.934873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0.236433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2478112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5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0.236433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0.704164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6363991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6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0.704164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0.811586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525941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7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0.811586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0.596169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698142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8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0.596169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0.939343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716848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0.939343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0.221534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7555654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10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0.221534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0.673739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5264176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11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0.673739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0.857003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6100146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12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0.857003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0.476229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621881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13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0.476229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0.974159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764651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14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0.974159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0.097771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3737324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15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0.097771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0.344024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092178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16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0.344024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0.879369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9896721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17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0.879369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0.416822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5731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18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0.416822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0.950070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0228123"/>
                  </a:ext>
                </a:extLst>
              </a:tr>
              <a:tr h="197778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19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0.950070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0.184321</a:t>
                      </a:r>
                    </a:p>
                  </a:txBody>
                  <a:tcPr marL="50015" marR="50015" marT="25008" marB="2500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058982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8FBC8E6E-3BFF-48CB-9ED0-3935BE1E0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364" y="1693162"/>
            <a:ext cx="4392899" cy="26357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5BA08C-2F1F-40C7-BF08-9A13C5528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364" y="4302600"/>
            <a:ext cx="4392899" cy="242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1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088DA3-20B0-45EA-B767-B51A13EE3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359" y="3941370"/>
            <a:ext cx="3902551" cy="2267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6C6A65-0B1D-4C31-9083-2D0A5710D1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8" b="2421"/>
          <a:stretch/>
        </p:blipFill>
        <p:spPr>
          <a:xfrm>
            <a:off x="2976336" y="734532"/>
            <a:ext cx="5801148" cy="2745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D47A36-7273-41CB-B26A-ED6CF146BE12}"/>
              </a:ext>
            </a:extLst>
          </p:cNvPr>
          <p:cNvSpPr txBox="1"/>
          <p:nvPr/>
        </p:nvSpPr>
        <p:spPr>
          <a:xfrm>
            <a:off x="1945237" y="3412763"/>
            <a:ext cx="8301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Logistic Map Time series (Xi/r) graph</a:t>
            </a:r>
            <a:endParaRPr lang="en-IN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1AAF63-6780-4A8F-B395-E5559A017E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4" t="9565" r="7473" b="1304"/>
          <a:stretch/>
        </p:blipFill>
        <p:spPr>
          <a:xfrm>
            <a:off x="6315092" y="3941370"/>
            <a:ext cx="4121640" cy="22672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8DB933D-0802-42BD-8BD3-D0BC9719E363}"/>
              </a:ext>
            </a:extLst>
          </p:cNvPr>
          <p:cNvSpPr txBox="1"/>
          <p:nvPr/>
        </p:nvSpPr>
        <p:spPr>
          <a:xfrm>
            <a:off x="1945236" y="6157882"/>
            <a:ext cx="8301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Output from CRO &amp; Serial Plotter</a:t>
            </a:r>
            <a:endParaRPr lang="en-IN" sz="2400" b="1" dirty="0"/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EFE226D5-8C07-4CAB-A7EB-B0F82DD5AD6B}"/>
              </a:ext>
            </a:extLst>
          </p:cNvPr>
          <p:cNvSpPr/>
          <p:nvPr/>
        </p:nvSpPr>
        <p:spPr>
          <a:xfrm>
            <a:off x="2728256" y="187695"/>
            <a:ext cx="673548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u="sng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Key Graphs and Data Visualizations</a:t>
            </a:r>
            <a:endParaRPr lang="en-US" sz="3100" b="1" u="sng" dirty="0"/>
          </a:p>
        </p:txBody>
      </p:sp>
    </p:spTree>
    <p:extLst>
      <p:ext uri="{BB962C8B-B14F-4D97-AF65-F5344CB8AC3E}">
        <p14:creationId xmlns:p14="http://schemas.microsoft.com/office/powerpoint/2010/main" val="379921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1B477-6036-4EC4-9474-6CD0AA9B7121}"/>
              </a:ext>
            </a:extLst>
          </p:cNvPr>
          <p:cNvSpPr txBox="1">
            <a:spLocks/>
          </p:cNvSpPr>
          <p:nvPr/>
        </p:nvSpPr>
        <p:spPr>
          <a:xfrm>
            <a:off x="838200" y="216038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u="sng" dirty="0"/>
              <a:t>Conclusion &amp; Future Work</a:t>
            </a:r>
            <a:endParaRPr lang="en-IN" sz="6000" b="1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91AC53-8A29-4828-B13D-58AF19FA2C1B}"/>
              </a:ext>
            </a:extLst>
          </p:cNvPr>
          <p:cNvSpPr txBox="1"/>
          <p:nvPr/>
        </p:nvSpPr>
        <p:spPr>
          <a:xfrm>
            <a:off x="1168400" y="1429088"/>
            <a:ext cx="100965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 this project, we successfully implemented a </a:t>
            </a:r>
            <a:r>
              <a:rPr lang="en-US" b="1" dirty="0"/>
              <a:t>chaotic random number generator</a:t>
            </a:r>
            <a:r>
              <a:rPr lang="en-US" dirty="0"/>
              <a:t> using the </a:t>
            </a:r>
            <a:r>
              <a:rPr lang="en-US" b="1" dirty="0"/>
              <a:t>logistic map algorithm</a:t>
            </a:r>
            <a:r>
              <a:rPr lang="en-US" dirty="0"/>
              <a:t> on an </a:t>
            </a:r>
            <a:r>
              <a:rPr lang="en-US" b="1" dirty="0"/>
              <a:t>Arduino Due</a:t>
            </a:r>
            <a:r>
              <a:rPr lang="en-US" dirty="0"/>
              <a:t> and converted its digital output to analog form using the </a:t>
            </a:r>
            <a:r>
              <a:rPr lang="en-US" b="1" dirty="0"/>
              <a:t>MCP4725 DAC</a:t>
            </a:r>
            <a:r>
              <a:rPr lang="en-US" dirty="0"/>
              <a:t>. The chaotic behavior was demonstrated through the unpredictable and non-repeating nature of the output sequence, generated via the mathematical model:</a:t>
            </a:r>
            <a:endParaRPr lang="en-IN" dirty="0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065F6088-F296-4564-95E0-DD134FA8C0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79" t="3878" r="28590"/>
          <a:stretch/>
        </p:blipFill>
        <p:spPr>
          <a:xfrm>
            <a:off x="4287078" y="2629417"/>
            <a:ext cx="3617844" cy="5068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5CDD53-8945-4A84-BC89-33183DE90294}"/>
              </a:ext>
            </a:extLst>
          </p:cNvPr>
          <p:cNvSpPr txBox="1"/>
          <p:nvPr/>
        </p:nvSpPr>
        <p:spPr>
          <a:xfrm>
            <a:off x="1168400" y="3244334"/>
            <a:ext cx="99187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with r= 3.9, a value known to produce chaotic dynamics.</a:t>
            </a:r>
          </a:p>
          <a:p>
            <a:endParaRPr lang="en-US" dirty="0"/>
          </a:p>
          <a:p>
            <a:r>
              <a:rPr lang="en-US" dirty="0"/>
              <a:t>By demonstrating both mathematical theory and hardware execution, this project highlights how low-cost microcontrollers and peripherals can be used to explore complex nonlinear systems and generate randomness for practical applications.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u="sng" dirty="0"/>
              <a:t>This experiment also opens up further scope for enhancement, such as</a:t>
            </a:r>
            <a:r>
              <a:rPr lang="en-US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A58E05-D767-4423-9BB5-6752F28263D1}"/>
              </a:ext>
            </a:extLst>
          </p:cNvPr>
          <p:cNvSpPr txBox="1"/>
          <p:nvPr/>
        </p:nvSpPr>
        <p:spPr>
          <a:xfrm>
            <a:off x="1485900" y="5275659"/>
            <a:ext cx="10287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Using the Arduino Due’s hardware </a:t>
            </a:r>
            <a:r>
              <a:rPr lang="en-IN" sz="2000" b="1" dirty="0"/>
              <a:t>True Random Number Generator (TRNG)</a:t>
            </a:r>
            <a:r>
              <a:rPr lang="en-IN" sz="2000" dirty="0"/>
              <a:t> as entropy input.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Combining multiple chaotic maps for greater complexity.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Feeding analog output into external systems for real-time cryptographic or audio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947487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4D848A-50FE-4AE7-AAA6-720B45803FEE}"/>
              </a:ext>
            </a:extLst>
          </p:cNvPr>
          <p:cNvSpPr txBox="1"/>
          <p:nvPr/>
        </p:nvSpPr>
        <p:spPr>
          <a:xfrm>
            <a:off x="3048000" y="551934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u="sng" dirty="0"/>
              <a:t>Reference</a:t>
            </a:r>
            <a:endParaRPr lang="en-IN" sz="4800" b="1" u="sng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0DFD1D6-1FF1-4EA9-9AC8-F59B1FB19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4760693"/>
              </p:ext>
            </p:extLst>
          </p:nvPr>
        </p:nvGraphicFramePr>
        <p:xfrm>
          <a:off x="1346200" y="1605866"/>
          <a:ext cx="9499600" cy="42062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749800">
                  <a:extLst>
                    <a:ext uri="{9D8B030D-6E8A-4147-A177-3AD203B41FA5}">
                      <a16:colId xmlns:a16="http://schemas.microsoft.com/office/drawing/2014/main" val="468692415"/>
                    </a:ext>
                  </a:extLst>
                </a:gridCol>
                <a:gridCol w="4749800">
                  <a:extLst>
                    <a:ext uri="{9D8B030D-6E8A-4147-A177-3AD203B41FA5}">
                      <a16:colId xmlns:a16="http://schemas.microsoft.com/office/drawing/2014/main" val="27842381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References</a:t>
                      </a:r>
                      <a:endParaRPr lang="en-IN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URLs</a:t>
                      </a:r>
                      <a:endParaRPr lang="en-IN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76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Gupta, S., Goswami, U., &amp; Kohli, N.</a:t>
                      </a:r>
                      <a:r>
                        <a:rPr lang="en-IN" dirty="0"/>
                        <a:t> (2018). </a:t>
                      </a:r>
                      <a:r>
                        <a:rPr lang="en-IN" i="1" dirty="0"/>
                        <a:t>Highly Chaotic RNG Based on Logistic Map</a:t>
                      </a:r>
                      <a:r>
                        <a:rPr lang="en-IN" dirty="0"/>
                        <a:t>. IJERT.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PDF</a:t>
                      </a:r>
                      <a:r>
                        <a:rPr lang="en-IN" dirty="0"/>
                        <a:t>: </a:t>
                      </a:r>
                      <a:r>
                        <a:rPr lang="en-IN" dirty="0">
                          <a:hlinkClick r:id="rId2"/>
                        </a:rPr>
                        <a:t>10.17577/IJERTV7IS050078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0208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Wang, L. &amp; Cheng, H.</a:t>
                      </a:r>
                      <a:r>
                        <a:rPr lang="en-IN" dirty="0"/>
                        <a:t> (2019). </a:t>
                      </a:r>
                      <a:r>
                        <a:rPr lang="en-IN" i="1" dirty="0"/>
                        <a:t>Pseudo‑Random Number Generator Based on Logistic Chaotic System</a:t>
                      </a:r>
                      <a:r>
                        <a:rPr lang="en-IN" dirty="0"/>
                        <a:t>. </a:t>
                      </a:r>
                      <a:r>
                        <a:rPr lang="en-IN" i="1" dirty="0"/>
                        <a:t>Entropy</a:t>
                      </a:r>
                      <a:r>
                        <a:rPr lang="en-IN" dirty="0"/>
                        <a:t>, 21(10), 960.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PMCID</a:t>
                      </a:r>
                      <a:r>
                        <a:rPr lang="en-IN" dirty="0"/>
                        <a:t>: </a:t>
                      </a:r>
                      <a:r>
                        <a:rPr lang="en-IN" dirty="0">
                          <a:hlinkClick r:id="rId3"/>
                        </a:rPr>
                        <a:t>PMC7514290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7120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/>
                        <a:t>Phatak</a:t>
                      </a:r>
                      <a:r>
                        <a:rPr lang="en-US" b="1" dirty="0"/>
                        <a:t>, S. C., &amp; Rao, S. S.</a:t>
                      </a:r>
                      <a:r>
                        <a:rPr lang="en-US" dirty="0"/>
                        <a:t> (1993). </a:t>
                      </a:r>
                      <a:r>
                        <a:rPr lang="en-US" i="1" dirty="0"/>
                        <a:t>Logistic Map: A Possible Random‑Number Generator</a:t>
                      </a:r>
                      <a:r>
                        <a:rPr lang="en-US" dirty="0"/>
                        <a:t>.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Click Here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5400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Yu, X.</a:t>
                      </a:r>
                      <a:r>
                        <a:rPr lang="en-US" dirty="0"/>
                        <a:t> (2019). </a:t>
                      </a:r>
                      <a:r>
                        <a:rPr lang="en-US" i="1" dirty="0"/>
                        <a:t>A Survey on True Random Number Generators Based on Chaos</a:t>
                      </a:r>
                      <a:r>
                        <a:rPr lang="en-US" dirty="0"/>
                        <a:t>. </a:t>
                      </a:r>
                      <a:r>
                        <a:rPr lang="en-US" i="1" dirty="0"/>
                        <a:t>Discrete Dynamics in Nature and Society</a:t>
                      </a:r>
                      <a:r>
                        <a:rPr lang="en-US" dirty="0"/>
                        <a:t>, 2019, 2545123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Open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5800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Applied Sciences</a:t>
                      </a:r>
                      <a:r>
                        <a:rPr lang="en-US" dirty="0"/>
                        <a:t> (2021). </a:t>
                      </a:r>
                      <a:r>
                        <a:rPr lang="en-US" i="1" dirty="0"/>
                        <a:t>Hybrid Chaotic‑Based PRNG for Secure Cryptography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6"/>
                        </a:rPr>
                        <a:t>Website link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8031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2985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8A769FE0-57C8-4020-AB02-EDB3397AB4F9}"/>
              </a:ext>
            </a:extLst>
          </p:cNvPr>
          <p:cNvSpPr txBox="1"/>
          <p:nvPr/>
        </p:nvSpPr>
        <p:spPr>
          <a:xfrm>
            <a:off x="3600450" y="2960441"/>
            <a:ext cx="4991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  <a:endParaRPr lang="en-IN" sz="6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8" name="Group 2">
            <a:extLst>
              <a:ext uri="{FF2B5EF4-FFF2-40B4-BE49-F238E27FC236}">
                <a16:creationId xmlns:a16="http://schemas.microsoft.com/office/drawing/2014/main" id="{FE6E4D87-C43E-4CB2-BC25-678212F68B68}"/>
              </a:ext>
            </a:extLst>
          </p:cNvPr>
          <p:cNvGrpSpPr/>
          <p:nvPr/>
        </p:nvGrpSpPr>
        <p:grpSpPr>
          <a:xfrm>
            <a:off x="0" y="0"/>
            <a:ext cx="12293600" cy="6858000"/>
            <a:chOff x="20954737" y="6142726"/>
            <a:chExt cx="20489333" cy="11430000"/>
          </a:xfrm>
        </p:grpSpPr>
        <p:sp>
          <p:nvSpPr>
            <p:cNvPr id="19" name="Freeform 3">
              <a:extLst>
                <a:ext uri="{FF2B5EF4-FFF2-40B4-BE49-F238E27FC236}">
                  <a16:creationId xmlns:a16="http://schemas.microsoft.com/office/drawing/2014/main" id="{B5CB7563-048E-44CD-AD12-745F8BC2490C}"/>
                </a:ext>
              </a:extLst>
            </p:cNvPr>
            <p:cNvSpPr/>
            <p:nvPr/>
          </p:nvSpPr>
          <p:spPr>
            <a:xfrm>
              <a:off x="20954737" y="6142726"/>
              <a:ext cx="20489333" cy="11430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8888" b="-38888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6" name="Group 10">
            <a:extLst>
              <a:ext uri="{FF2B5EF4-FFF2-40B4-BE49-F238E27FC236}">
                <a16:creationId xmlns:a16="http://schemas.microsoft.com/office/drawing/2014/main" id="{6DFA25B6-608B-474D-AEAE-E166B8FC534A}"/>
              </a:ext>
            </a:extLst>
          </p:cNvPr>
          <p:cNvGrpSpPr/>
          <p:nvPr/>
        </p:nvGrpSpPr>
        <p:grpSpPr>
          <a:xfrm rot="10800000">
            <a:off x="10206069" y="2620441"/>
            <a:ext cx="882143" cy="1453541"/>
            <a:chOff x="0" y="0"/>
            <a:chExt cx="1624395" cy="2543083"/>
          </a:xfrm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1AA50AF6-4FF7-4C75-BC1D-FCAA27987155}"/>
                </a:ext>
              </a:extLst>
            </p:cNvPr>
            <p:cNvSpPr/>
            <p:nvPr/>
          </p:nvSpPr>
          <p:spPr>
            <a:xfrm>
              <a:off x="0" y="0"/>
              <a:ext cx="1624330" cy="2543048"/>
            </a:xfrm>
            <a:custGeom>
              <a:avLst/>
              <a:gdLst/>
              <a:ahLst/>
              <a:cxnLst/>
              <a:rect l="l" t="t" r="r" b="b"/>
              <a:pathLst>
                <a:path w="1624330" h="2543048">
                  <a:moveTo>
                    <a:pt x="0" y="0"/>
                  </a:moveTo>
                  <a:lnTo>
                    <a:pt x="1624330" y="0"/>
                  </a:lnTo>
                  <a:lnTo>
                    <a:pt x="1624330" y="2543048"/>
                  </a:lnTo>
                  <a:lnTo>
                    <a:pt x="0" y="2543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38" r="-242" b="-1"/>
              </a:stretch>
            </a:blipFill>
          </p:spPr>
        </p:sp>
      </p:grpSp>
      <p:grpSp>
        <p:nvGrpSpPr>
          <p:cNvPr id="5" name="Group 8">
            <a:extLst>
              <a:ext uri="{FF2B5EF4-FFF2-40B4-BE49-F238E27FC236}">
                <a16:creationId xmlns:a16="http://schemas.microsoft.com/office/drawing/2014/main" id="{A877B759-EA3F-4EF4-80E7-92A0E778EB9C}"/>
              </a:ext>
            </a:extLst>
          </p:cNvPr>
          <p:cNvGrpSpPr/>
          <p:nvPr/>
        </p:nvGrpSpPr>
        <p:grpSpPr>
          <a:xfrm>
            <a:off x="240392" y="3135133"/>
            <a:ext cx="455963" cy="751309"/>
            <a:chOff x="0" y="0"/>
            <a:chExt cx="839620" cy="1314473"/>
          </a:xfrm>
        </p:grpSpPr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45298C20-7928-4E7D-9987-9AFB30FF2635}"/>
                </a:ext>
              </a:extLst>
            </p:cNvPr>
            <p:cNvSpPr/>
            <p:nvPr/>
          </p:nvSpPr>
          <p:spPr>
            <a:xfrm>
              <a:off x="0" y="0"/>
              <a:ext cx="839597" cy="1314450"/>
            </a:xfrm>
            <a:custGeom>
              <a:avLst/>
              <a:gdLst/>
              <a:ahLst/>
              <a:cxnLst/>
              <a:rect l="l" t="t" r="r" b="b"/>
              <a:pathLst>
                <a:path w="839597" h="1314450">
                  <a:moveTo>
                    <a:pt x="0" y="0"/>
                  </a:moveTo>
                  <a:lnTo>
                    <a:pt x="839597" y="0"/>
                  </a:lnTo>
                  <a:lnTo>
                    <a:pt x="839597" y="1314450"/>
                  </a:lnTo>
                  <a:lnTo>
                    <a:pt x="0" y="131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29" r="-431" b="-1"/>
              </a:stretch>
            </a:blipFill>
          </p:spPr>
        </p:sp>
      </p:grpSp>
      <p:grpSp>
        <p:nvGrpSpPr>
          <p:cNvPr id="4" name="Group 6">
            <a:extLst>
              <a:ext uri="{FF2B5EF4-FFF2-40B4-BE49-F238E27FC236}">
                <a16:creationId xmlns:a16="http://schemas.microsoft.com/office/drawing/2014/main" id="{A2530032-D814-4600-8544-CF7B26A0EE2E}"/>
              </a:ext>
            </a:extLst>
          </p:cNvPr>
          <p:cNvGrpSpPr/>
          <p:nvPr/>
        </p:nvGrpSpPr>
        <p:grpSpPr>
          <a:xfrm>
            <a:off x="696355" y="2998501"/>
            <a:ext cx="621806" cy="1024574"/>
            <a:chOff x="0" y="0"/>
            <a:chExt cx="1145005" cy="1792572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8DEEB2E6-3A41-41E5-A3EF-F0AEA73F74FA}"/>
                </a:ext>
              </a:extLst>
            </p:cNvPr>
            <p:cNvSpPr/>
            <p:nvPr/>
          </p:nvSpPr>
          <p:spPr>
            <a:xfrm>
              <a:off x="0" y="0"/>
              <a:ext cx="1145032" cy="1792605"/>
            </a:xfrm>
            <a:custGeom>
              <a:avLst/>
              <a:gdLst/>
              <a:ahLst/>
              <a:cxnLst/>
              <a:rect l="l" t="t" r="r" b="b"/>
              <a:pathLst>
                <a:path w="1145032" h="1792605">
                  <a:moveTo>
                    <a:pt x="0" y="0"/>
                  </a:moveTo>
                  <a:lnTo>
                    <a:pt x="1145032" y="0"/>
                  </a:lnTo>
                  <a:lnTo>
                    <a:pt x="1145032" y="1792605"/>
                  </a:lnTo>
                  <a:lnTo>
                    <a:pt x="0" y="17926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63" r="-161" b="1"/>
              </a:stretch>
            </a:blipFill>
          </p:spPr>
        </p:sp>
      </p:grpSp>
      <p:grpSp>
        <p:nvGrpSpPr>
          <p:cNvPr id="3" name="Group 4">
            <a:extLst>
              <a:ext uri="{FF2B5EF4-FFF2-40B4-BE49-F238E27FC236}">
                <a16:creationId xmlns:a16="http://schemas.microsoft.com/office/drawing/2014/main" id="{7D76B97F-E945-4082-95AE-6301CAABF7D6}"/>
              </a:ext>
            </a:extLst>
          </p:cNvPr>
          <p:cNvGrpSpPr/>
          <p:nvPr/>
        </p:nvGrpSpPr>
        <p:grpSpPr>
          <a:xfrm>
            <a:off x="1269662" y="2784017"/>
            <a:ext cx="882143" cy="1453541"/>
            <a:chOff x="0" y="0"/>
            <a:chExt cx="1624395" cy="254308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36F599AE-11BA-45D9-B460-8E9EA07943B5}"/>
                </a:ext>
              </a:extLst>
            </p:cNvPr>
            <p:cNvSpPr/>
            <p:nvPr/>
          </p:nvSpPr>
          <p:spPr>
            <a:xfrm>
              <a:off x="0" y="0"/>
              <a:ext cx="1624457" cy="2543048"/>
            </a:xfrm>
            <a:custGeom>
              <a:avLst/>
              <a:gdLst/>
              <a:ahLst/>
              <a:cxnLst/>
              <a:rect l="l" t="t" r="r" b="b"/>
              <a:pathLst>
                <a:path w="1624457" h="2543048">
                  <a:moveTo>
                    <a:pt x="0" y="0"/>
                  </a:moveTo>
                  <a:lnTo>
                    <a:pt x="1624457" y="0"/>
                  </a:lnTo>
                  <a:lnTo>
                    <a:pt x="1624457" y="2543048"/>
                  </a:lnTo>
                  <a:lnTo>
                    <a:pt x="0" y="2543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38" r="-234" b="-1"/>
              </a:stretch>
            </a:blipFill>
          </p:spPr>
        </p:sp>
      </p:grpSp>
      <p:grpSp>
        <p:nvGrpSpPr>
          <p:cNvPr id="9" name="Group 20">
            <a:extLst>
              <a:ext uri="{FF2B5EF4-FFF2-40B4-BE49-F238E27FC236}">
                <a16:creationId xmlns:a16="http://schemas.microsoft.com/office/drawing/2014/main" id="{651FF53C-475B-4D6E-B5F2-923078DF9D5A}"/>
              </a:ext>
            </a:extLst>
          </p:cNvPr>
          <p:cNvGrpSpPr/>
          <p:nvPr/>
        </p:nvGrpSpPr>
        <p:grpSpPr>
          <a:xfrm>
            <a:off x="2273142" y="2809673"/>
            <a:ext cx="7811582" cy="1317200"/>
            <a:chOff x="0" y="0"/>
            <a:chExt cx="14384400" cy="2304543"/>
          </a:xfrm>
        </p:grpSpPr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B1BFE6B2-4C9E-4069-86B9-64743DC2C4C9}"/>
                </a:ext>
              </a:extLst>
            </p:cNvPr>
            <p:cNvSpPr/>
            <p:nvPr/>
          </p:nvSpPr>
          <p:spPr>
            <a:xfrm>
              <a:off x="0" y="0"/>
              <a:ext cx="14384400" cy="2304543"/>
            </a:xfrm>
            <a:custGeom>
              <a:avLst/>
              <a:gdLst/>
              <a:ahLst/>
              <a:cxnLst/>
              <a:rect l="l" t="t" r="r" b="b"/>
              <a:pathLst>
                <a:path w="14384401" h="2304542">
                  <a:moveTo>
                    <a:pt x="0" y="0"/>
                  </a:moveTo>
                  <a:lnTo>
                    <a:pt x="14384401" y="0"/>
                  </a:lnTo>
                  <a:lnTo>
                    <a:pt x="14384401" y="2304542"/>
                  </a:lnTo>
                  <a:lnTo>
                    <a:pt x="0" y="23045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8949" b="-8950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12">
            <a:extLst>
              <a:ext uri="{FF2B5EF4-FFF2-40B4-BE49-F238E27FC236}">
                <a16:creationId xmlns:a16="http://schemas.microsoft.com/office/drawing/2014/main" id="{7569B1BC-A90C-40AE-96A2-D9839C67A354}"/>
              </a:ext>
            </a:extLst>
          </p:cNvPr>
          <p:cNvGrpSpPr/>
          <p:nvPr/>
        </p:nvGrpSpPr>
        <p:grpSpPr>
          <a:xfrm rot="10800000">
            <a:off x="10923341" y="2865426"/>
            <a:ext cx="621806" cy="1024574"/>
            <a:chOff x="0" y="0"/>
            <a:chExt cx="1145005" cy="1792572"/>
          </a:xfrm>
        </p:grpSpPr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92CC6F46-73FF-4817-8E71-A6E8F236B086}"/>
                </a:ext>
              </a:extLst>
            </p:cNvPr>
            <p:cNvSpPr/>
            <p:nvPr/>
          </p:nvSpPr>
          <p:spPr>
            <a:xfrm>
              <a:off x="0" y="0"/>
              <a:ext cx="1145032" cy="1792605"/>
            </a:xfrm>
            <a:custGeom>
              <a:avLst/>
              <a:gdLst/>
              <a:ahLst/>
              <a:cxnLst/>
              <a:rect l="l" t="t" r="r" b="b"/>
              <a:pathLst>
                <a:path w="1145032" h="1792605">
                  <a:moveTo>
                    <a:pt x="0" y="0"/>
                  </a:moveTo>
                  <a:lnTo>
                    <a:pt x="1145032" y="0"/>
                  </a:lnTo>
                  <a:lnTo>
                    <a:pt x="1145032" y="1792605"/>
                  </a:lnTo>
                  <a:lnTo>
                    <a:pt x="0" y="17926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63" r="-161" b="1"/>
              </a:stretch>
            </a:blipFill>
          </p:spPr>
        </p:sp>
      </p:grpSp>
      <p:grpSp>
        <p:nvGrpSpPr>
          <p:cNvPr id="8" name="Group 14">
            <a:extLst>
              <a:ext uri="{FF2B5EF4-FFF2-40B4-BE49-F238E27FC236}">
                <a16:creationId xmlns:a16="http://schemas.microsoft.com/office/drawing/2014/main" id="{4D6F306D-0C54-4EDD-9FBF-CA5AEE43C1B1}"/>
              </a:ext>
            </a:extLst>
          </p:cNvPr>
          <p:cNvGrpSpPr/>
          <p:nvPr/>
        </p:nvGrpSpPr>
        <p:grpSpPr>
          <a:xfrm rot="10800000">
            <a:off x="11495645" y="3002059"/>
            <a:ext cx="455963" cy="751309"/>
            <a:chOff x="0" y="0"/>
            <a:chExt cx="839620" cy="1314473"/>
          </a:xfrm>
        </p:grpSpPr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AAE15E2E-0AA6-45C0-BC70-6E0F8B7189CB}"/>
                </a:ext>
              </a:extLst>
            </p:cNvPr>
            <p:cNvSpPr/>
            <p:nvPr/>
          </p:nvSpPr>
          <p:spPr>
            <a:xfrm>
              <a:off x="0" y="0"/>
              <a:ext cx="839597" cy="1314450"/>
            </a:xfrm>
            <a:custGeom>
              <a:avLst/>
              <a:gdLst/>
              <a:ahLst/>
              <a:cxnLst/>
              <a:rect l="l" t="t" r="r" b="b"/>
              <a:pathLst>
                <a:path w="839597" h="1314450">
                  <a:moveTo>
                    <a:pt x="0" y="0"/>
                  </a:moveTo>
                  <a:lnTo>
                    <a:pt x="839597" y="0"/>
                  </a:lnTo>
                  <a:lnTo>
                    <a:pt x="839597" y="1314450"/>
                  </a:lnTo>
                  <a:lnTo>
                    <a:pt x="0" y="131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29" r="-431" b="-1"/>
              </a:stretch>
            </a:blipFill>
          </p:spPr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7D52308-F60C-45EF-8140-FD6E45A564A3}"/>
              </a:ext>
            </a:extLst>
          </p:cNvPr>
          <p:cNvSpPr txBox="1"/>
          <p:nvPr/>
        </p:nvSpPr>
        <p:spPr>
          <a:xfrm>
            <a:off x="2654300" y="2998501"/>
            <a:ext cx="6972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  <a:endParaRPr lang="en-IN" sz="6000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8729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CBFD0-04F3-1CDD-6754-D91B746FD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595589"/>
            <a:ext cx="9144000" cy="971908"/>
          </a:xfrm>
        </p:spPr>
        <p:txBody>
          <a:bodyPr/>
          <a:lstStyle/>
          <a:p>
            <a:r>
              <a:rPr lang="en-IN" b="1" u="sng" dirty="0"/>
              <a:t>Motivation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805BD-49F3-F3FE-A45B-75F5AD4B2F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2281030"/>
            <a:ext cx="11429999" cy="2295939"/>
          </a:xfrm>
        </p:spPr>
        <p:txBody>
          <a:bodyPr/>
          <a:lstStyle/>
          <a:p>
            <a:r>
              <a:rPr lang="en-US" dirty="0"/>
              <a:t>Random Number Generation (RNG) is a key component in many electronics and embedded systems applications — from simulations and secure communication to signal processing and procedural content generation. When combining </a:t>
            </a:r>
            <a:r>
              <a:rPr lang="en-US" b="1" dirty="0"/>
              <a:t>Arduino Due</a:t>
            </a:r>
            <a:r>
              <a:rPr lang="en-US" dirty="0"/>
              <a:t> with </a:t>
            </a:r>
            <a:r>
              <a:rPr lang="en-US" b="1" dirty="0"/>
              <a:t>MCP4725 DAC</a:t>
            </a:r>
            <a:r>
              <a:rPr lang="en-US" dirty="0"/>
              <a:t>, the system can be used not just for digital computation but also for analog signal control and randomness visualization.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6766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1BFBC-9C2B-2679-5062-FB02B3F224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44067"/>
            <a:ext cx="9144000" cy="1040734"/>
          </a:xfrm>
        </p:spPr>
        <p:txBody>
          <a:bodyPr/>
          <a:lstStyle/>
          <a:p>
            <a:r>
              <a:rPr lang="en-IN" b="1" u="sng" dirty="0"/>
              <a:t>Content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74587F3-18CA-41E5-B8A9-71C5EB1C2F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5809713"/>
              </p:ext>
            </p:extLst>
          </p:nvPr>
        </p:nvGraphicFramePr>
        <p:xfrm>
          <a:off x="2032000" y="2091441"/>
          <a:ext cx="8128000" cy="429039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6887261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408568550"/>
                    </a:ext>
                  </a:extLst>
                </a:gridCol>
              </a:tblGrid>
              <a:tr h="42903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Contents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Slide No.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935988"/>
                  </a:ext>
                </a:extLst>
              </a:tr>
              <a:tr h="429039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Abstract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8910526"/>
                  </a:ext>
                </a:extLst>
              </a:tr>
              <a:tr h="42903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Literature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843360"/>
                  </a:ext>
                </a:extLst>
              </a:tr>
              <a:tr h="4290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Proposed Work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804977"/>
                  </a:ext>
                </a:extLst>
              </a:tr>
              <a:tr h="4290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Methodology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894635"/>
                  </a:ext>
                </a:extLst>
              </a:tr>
              <a:tr h="4290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Components Used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54644"/>
                  </a:ext>
                </a:extLst>
              </a:tr>
              <a:tr h="4290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Proposed Circuit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7207795"/>
                  </a:ext>
                </a:extLst>
              </a:tr>
              <a:tr h="4290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30303"/>
                          </a:solidFill>
                          <a:latin typeface="DM Sans Semi Bold" pitchFamily="34" charset="0"/>
                          <a:ea typeface="DM Sans Semi Bold" pitchFamily="34" charset="-122"/>
                          <a:cs typeface="DM Sans Semi Bold" pitchFamily="34" charset="-120"/>
                        </a:rPr>
                        <a:t>Results and key notes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10-12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667302"/>
                  </a:ext>
                </a:extLst>
              </a:tr>
              <a:tr h="4290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30303"/>
                          </a:solidFill>
                          <a:latin typeface="DM Sans Semi Bold" pitchFamily="34" charset="0"/>
                          <a:ea typeface="DM Sans Semi Bold" pitchFamily="34" charset="-122"/>
                          <a:cs typeface="DM Sans Semi Bold" pitchFamily="34" charset="-120"/>
                        </a:rPr>
                        <a:t>Conclusion &amp; Future works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2318981"/>
                  </a:ext>
                </a:extLst>
              </a:tr>
              <a:tr h="4290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References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91153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4504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2AFF0-E784-E27F-79B1-DD6D5BF50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14250"/>
            <a:ext cx="9144000" cy="1050566"/>
          </a:xfrm>
        </p:spPr>
        <p:txBody>
          <a:bodyPr/>
          <a:lstStyle/>
          <a:p>
            <a:r>
              <a:rPr lang="en-IN" b="1" u="sng" dirty="0"/>
              <a:t>Abstract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64FB7-A741-11EF-E228-7B66691C2A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20413"/>
            <a:ext cx="9144000" cy="4227871"/>
          </a:xfrm>
        </p:spPr>
        <p:txBody>
          <a:bodyPr/>
          <a:lstStyle/>
          <a:p>
            <a:r>
              <a:rPr lang="en-IN" dirty="0"/>
              <a:t>This project explores </a:t>
            </a:r>
            <a:r>
              <a:rPr lang="en-IN" b="1" dirty="0"/>
              <a:t>random number generation</a:t>
            </a:r>
            <a:r>
              <a:rPr lang="en-IN" dirty="0"/>
              <a:t> using the </a:t>
            </a:r>
            <a:r>
              <a:rPr lang="en-IN" b="1" dirty="0"/>
              <a:t>Arduino Due</a:t>
            </a:r>
            <a:r>
              <a:rPr lang="en-IN" dirty="0"/>
              <a:t> and the </a:t>
            </a:r>
            <a:r>
              <a:rPr lang="en-IN" b="1" dirty="0"/>
              <a:t>MCP4725 Digital-to-Analog Converter (DAC)</a:t>
            </a:r>
            <a:r>
              <a:rPr lang="en-IN" dirty="0"/>
              <a:t>. The Arduino Due collects analog entropy from noise sources (e.g., floating pins) to seed a pseudo-random number generator. These random values are then converted to analog signals using the MCP4725 DAC. This system allows for real-time visualization of randomness in analog form, enabling applications in signal simulation, noise testing, and embedded cryptographic systems. The setup provides a low-cost, effective solution for combining digital randomness with analog output.</a:t>
            </a:r>
          </a:p>
        </p:txBody>
      </p:sp>
    </p:spTree>
    <p:extLst>
      <p:ext uri="{BB962C8B-B14F-4D97-AF65-F5344CB8AC3E}">
        <p14:creationId xmlns:p14="http://schemas.microsoft.com/office/powerpoint/2010/main" val="997198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D1723-97CC-6BBF-F0DB-01657EAFFF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4810"/>
            <a:ext cx="9144000" cy="932579"/>
          </a:xfrm>
        </p:spPr>
        <p:txBody>
          <a:bodyPr/>
          <a:lstStyle/>
          <a:p>
            <a:r>
              <a:rPr lang="en-IN" b="1" u="sng" dirty="0"/>
              <a:t>Literature Review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7F877F4-4A25-4AC4-88E2-8D548E2986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422040"/>
              </p:ext>
            </p:extLst>
          </p:nvPr>
        </p:nvGraphicFramePr>
        <p:xfrm>
          <a:off x="1032012" y="1381544"/>
          <a:ext cx="10127975" cy="4478694"/>
        </p:xfrm>
        <a:graphic>
          <a:graphicData uri="http://schemas.openxmlformats.org/drawingml/2006/table">
            <a:tbl>
              <a:tblPr/>
              <a:tblGrid>
                <a:gridCol w="1307817">
                  <a:extLst>
                    <a:ext uri="{9D8B030D-6E8A-4147-A177-3AD203B41FA5}">
                      <a16:colId xmlns:a16="http://schemas.microsoft.com/office/drawing/2014/main" val="979373145"/>
                    </a:ext>
                  </a:extLst>
                </a:gridCol>
                <a:gridCol w="3756170">
                  <a:extLst>
                    <a:ext uri="{9D8B030D-6E8A-4147-A177-3AD203B41FA5}">
                      <a16:colId xmlns:a16="http://schemas.microsoft.com/office/drawing/2014/main" val="1500854730"/>
                    </a:ext>
                  </a:extLst>
                </a:gridCol>
                <a:gridCol w="2531994">
                  <a:extLst>
                    <a:ext uri="{9D8B030D-6E8A-4147-A177-3AD203B41FA5}">
                      <a16:colId xmlns:a16="http://schemas.microsoft.com/office/drawing/2014/main" val="1198360159"/>
                    </a:ext>
                  </a:extLst>
                </a:gridCol>
                <a:gridCol w="2531994">
                  <a:extLst>
                    <a:ext uri="{9D8B030D-6E8A-4147-A177-3AD203B41FA5}">
                      <a16:colId xmlns:a16="http://schemas.microsoft.com/office/drawing/2014/main" val="750727759"/>
                    </a:ext>
                  </a:extLst>
                </a:gridCol>
              </a:tblGrid>
              <a:tr h="347890"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/>
                        <a:t>Year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/>
                        <a:t>Title / Source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/>
                        <a:t>Focus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/>
                        <a:t>Key Findings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382482"/>
                  </a:ext>
                </a:extLst>
              </a:tr>
              <a:tr h="816043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2024</a:t>
                      </a:r>
                      <a:endParaRPr lang="en-IN" sz="1100" dirty="0"/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i="1" dirty="0"/>
                        <a:t>Chaos-Based Bitwise Dynamical PRNG on FPGA</a:t>
                      </a:r>
                      <a:r>
                        <a:rPr lang="en-IN" sz="1400" dirty="0"/>
                        <a:t> – Garcia‑Bosque et al. (</a:t>
                      </a:r>
                      <a:r>
                        <a:rPr lang="en-IN" sz="1400" dirty="0">
                          <a:hlinkClick r:id="rId2" tooltip="Chaos-Based Bitwise Dynamical Pseudorandom Number Generator on FPGA"/>
                        </a:rPr>
                        <a:t>arxiv.org</a:t>
                      </a:r>
                      <a:r>
                        <a:rPr lang="en-IN" sz="1400" dirty="0"/>
                        <a:t>)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Logistic map with dynamic parameter modulation in FPGA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Achieved 98.9% pass rate on NIST tests; shows logistic-based PRNGs can be hardware-efficient and test-strong.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4943286"/>
                  </a:ext>
                </a:extLst>
              </a:tr>
              <a:tr h="662952"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2024</a:t>
                      </a:r>
                      <a:endParaRPr lang="en-IN" sz="1100"/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i="1" dirty="0"/>
                        <a:t>Logistic Map PRNG in FPGA</a:t>
                      </a:r>
                      <a:r>
                        <a:rPr lang="en-IN" sz="1400" dirty="0"/>
                        <a:t> – Calderon et al. 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200"/>
                        <a:t>FPGA implementation + Central Limit transform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Generated Gaussian-like distributions suitable for DAC back-end (e.g., MCP4725) visualization.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4982329"/>
                  </a:ext>
                </a:extLst>
              </a:tr>
              <a:tr h="816043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2024</a:t>
                      </a:r>
                      <a:endParaRPr lang="en-IN" sz="1100" dirty="0"/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1" dirty="0"/>
                        <a:t>Modification of Intertwining Logistic Map</a:t>
                      </a:r>
                      <a:r>
                        <a:rPr lang="en-US" sz="1400" dirty="0"/>
                        <a:t> – Symmetry Journal 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Efficient 3D logistic map for CPU/FPU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Improved speed and secured </a:t>
                      </a:r>
                      <a:r>
                        <a:rPr lang="en-US" sz="1200" b="1" dirty="0"/>
                        <a:t>NIST/DIEHARD </a:t>
                      </a:r>
                      <a:r>
                        <a:rPr lang="en-US" sz="1200" dirty="0"/>
                        <a:t>compliance—suitable for embedded systems like Arduino Due.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2229915"/>
                  </a:ext>
                </a:extLst>
              </a:tr>
              <a:tr h="662952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2022</a:t>
                      </a:r>
                      <a:endParaRPr lang="en-IN" sz="1100" dirty="0"/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i="1" dirty="0" err="1"/>
                        <a:t>Siponi</a:t>
                      </a:r>
                      <a:r>
                        <a:rPr lang="en-IN" sz="1400" i="1" dirty="0"/>
                        <a:t> Map DT Chaos-Based RNG</a:t>
                      </a:r>
                      <a:r>
                        <a:rPr lang="en-IN" sz="1400" dirty="0"/>
                        <a:t> – </a:t>
                      </a:r>
                      <a:r>
                        <a:rPr lang="en-IN" sz="1400" dirty="0" err="1"/>
                        <a:t>Magfirawaty</a:t>
                      </a:r>
                      <a:r>
                        <a:rPr lang="en-IN" sz="1400" dirty="0"/>
                        <a:t> et al. 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Novel 1D map variant on FPGA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Passed </a:t>
                      </a:r>
                      <a:r>
                        <a:rPr lang="en-US" sz="1200" b="1" dirty="0"/>
                        <a:t>NIST/DIEHARD </a:t>
                      </a:r>
                      <a:r>
                        <a:rPr lang="en-US" sz="1200" dirty="0"/>
                        <a:t>without post-processing; processed positive/negative values.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152472"/>
                  </a:ext>
                </a:extLst>
              </a:tr>
              <a:tr h="509862"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2021</a:t>
                      </a:r>
                      <a:endParaRPr lang="en-IN" sz="1100"/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1" dirty="0"/>
                        <a:t>Deep‑Zoom Composition of Logistic &amp; Tent Maps</a:t>
                      </a:r>
                      <a:r>
                        <a:rPr lang="en-US" sz="1400" dirty="0"/>
                        <a:t> – Alvarenga et al. 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Mix of maps with digit truncation (“deep-zoom”)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Improved randomness</a:t>
                      </a:r>
                      <a:r>
                        <a:rPr lang="en-US" sz="1200" dirty="0"/>
                        <a:t>; suitable for cryptographic use on microcontrollers.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3610965"/>
                  </a:ext>
                </a:extLst>
              </a:tr>
              <a:tr h="662952">
                <a:tc>
                  <a:txBody>
                    <a:bodyPr/>
                    <a:lstStyle/>
                    <a:p>
                      <a:pPr algn="ctr"/>
                      <a:r>
                        <a:rPr lang="en-IN" sz="1100" b="1"/>
                        <a:t>2021</a:t>
                      </a:r>
                      <a:endParaRPr lang="en-IN" sz="1100"/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i="1" dirty="0"/>
                        <a:t>Turbulence‑Padded Chaotic Map PRNG</a:t>
                      </a:r>
                      <a:r>
                        <a:rPr lang="en-IN" sz="1400" dirty="0"/>
                        <a:t> – </a:t>
                      </a:r>
                      <a:r>
                        <a:rPr lang="en-IN" sz="1400" dirty="0" err="1"/>
                        <a:t>Krishnamoorthi</a:t>
                      </a:r>
                      <a:r>
                        <a:rPr lang="en-IN" sz="1400" dirty="0"/>
                        <a:t> et al. 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Logistic base with turbulence padding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Achieved larger key space, +5% speed, passed NIST SP 800‑22 with logistic seed.</a:t>
                      </a:r>
                    </a:p>
                  </a:txBody>
                  <a:tcPr marL="40290" marR="40290" marT="20145" marB="2014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66615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709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68BD7-7C5B-9EF1-6729-27EA60410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6319"/>
            <a:ext cx="9144000" cy="952243"/>
          </a:xfrm>
        </p:spPr>
        <p:txBody>
          <a:bodyPr/>
          <a:lstStyle/>
          <a:p>
            <a:r>
              <a:rPr lang="en-IN" b="1" u="sng" dirty="0"/>
              <a:t>Proposed 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5C6992-6A88-8377-227A-00B6AAAB1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7403"/>
            <a:ext cx="9144000" cy="3654858"/>
          </a:xfrm>
        </p:spPr>
        <p:txBody>
          <a:bodyPr>
            <a:norm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This presentation explores chaotic random number generation. We use an </a:t>
            </a:r>
            <a:r>
              <a:rPr lang="en-US" sz="2400" b="1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MCP4725 DAC</a:t>
            </a:r>
            <a:r>
              <a:rPr lang="en-US" sz="2400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 and </a:t>
            </a:r>
            <a:r>
              <a:rPr lang="en-US" sz="2400" b="1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Arduino Due</a:t>
            </a:r>
            <a:r>
              <a:rPr lang="en-US" sz="2400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. This creates unpredictable numbers via chaotic systems. It has applications in cryptography, simulations, and art. </a:t>
            </a:r>
            <a:r>
              <a:rPr lang="en-US" sz="2400" dirty="0">
                <a:latin typeface="Times New Roman" panose="02020603050405020304" pitchFamily="18" charset="0"/>
                <a:ea typeface="Inter Medium" panose="020B0604020202020204" charset="0"/>
                <a:cs typeface="Times New Roman" panose="02020603050405020304" pitchFamily="18" charset="0"/>
              </a:rPr>
              <a:t>Random number generation using hardware like the </a:t>
            </a:r>
            <a:r>
              <a:rPr lang="en-US" sz="2400" b="1" dirty="0">
                <a:latin typeface="Times New Roman" panose="02020603050405020304" pitchFamily="18" charset="0"/>
                <a:ea typeface="Inter Medium" panose="020B0604020202020204" charset="0"/>
                <a:cs typeface="Times New Roman" panose="02020603050405020304" pitchFamily="18" charset="0"/>
              </a:rPr>
              <a:t>MCP4725 DAC</a:t>
            </a:r>
            <a:r>
              <a:rPr lang="en-US" sz="2400" dirty="0">
                <a:latin typeface="Times New Roman" panose="02020603050405020304" pitchFamily="18" charset="0"/>
                <a:ea typeface="Inter Medium" panose="020B0604020202020204" charset="0"/>
                <a:cs typeface="Times New Roman" panose="02020603050405020304" pitchFamily="18" charset="0"/>
              </a:rPr>
              <a:t> (Digital-to-Analog Converter) with an </a:t>
            </a:r>
            <a:r>
              <a:rPr lang="en-US" sz="2400" b="1" dirty="0">
                <a:latin typeface="Times New Roman" panose="02020603050405020304" pitchFamily="18" charset="0"/>
                <a:ea typeface="Inter Medium" panose="020B0604020202020204" charset="0"/>
                <a:cs typeface="Times New Roman" panose="02020603050405020304" pitchFamily="18" charset="0"/>
              </a:rPr>
              <a:t>Arduino Due</a:t>
            </a:r>
            <a:r>
              <a:rPr lang="en-US" sz="2400" dirty="0">
                <a:latin typeface="Times New Roman" panose="02020603050405020304" pitchFamily="18" charset="0"/>
                <a:ea typeface="Inter Medium" panose="020B0604020202020204" charset="0"/>
                <a:cs typeface="Times New Roman" panose="02020603050405020304" pitchFamily="18" charset="0"/>
              </a:rPr>
              <a:t> can be a clever way to produce analog noise signals, which may be used to </a:t>
            </a:r>
            <a:r>
              <a:rPr lang="en-US" sz="2400" b="1" dirty="0">
                <a:latin typeface="Times New Roman" panose="02020603050405020304" pitchFamily="18" charset="0"/>
                <a:ea typeface="Inter Medium" panose="020B0604020202020204" charset="0"/>
                <a:cs typeface="Times New Roman" panose="02020603050405020304" pitchFamily="18" charset="0"/>
              </a:rPr>
              <a:t>seed</a:t>
            </a:r>
            <a:r>
              <a:rPr lang="en-US" sz="2400" dirty="0">
                <a:latin typeface="Times New Roman" panose="02020603050405020304" pitchFamily="18" charset="0"/>
                <a:ea typeface="Inter Medium" panose="020B0604020202020204" charset="0"/>
                <a:cs typeface="Times New Roman" panose="02020603050405020304" pitchFamily="18" charset="0"/>
              </a:rPr>
              <a:t> a pseudo-random number generator (PRNG).</a:t>
            </a:r>
          </a:p>
        </p:txBody>
      </p:sp>
    </p:spTree>
    <p:extLst>
      <p:ext uri="{BB962C8B-B14F-4D97-AF65-F5344CB8AC3E}">
        <p14:creationId xmlns:p14="http://schemas.microsoft.com/office/powerpoint/2010/main" val="2166620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193E67C-CC1F-48BC-9872-60778C7F6E85}"/>
              </a:ext>
            </a:extLst>
          </p:cNvPr>
          <p:cNvSpPr/>
          <p:nvPr/>
        </p:nvSpPr>
        <p:spPr>
          <a:xfrm>
            <a:off x="277892" y="385222"/>
            <a:ext cx="11636216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350" b="1" u="sng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Methodology</a:t>
            </a:r>
          </a:p>
          <a:p>
            <a:pPr marL="0" indent="0" algn="ctr">
              <a:lnSpc>
                <a:spcPts val="5450"/>
              </a:lnSpc>
              <a:buNone/>
            </a:pPr>
            <a:r>
              <a:rPr lang="en-US" sz="3200" u="sng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Chaotic Map Implementation</a:t>
            </a:r>
            <a:endParaRPr lang="en-US" sz="3200" u="sng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F57D5C93-41AC-4ECE-A802-3B8CC95E4F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79" t="3878" r="28590"/>
          <a:stretch/>
        </p:blipFill>
        <p:spPr>
          <a:xfrm>
            <a:off x="4287078" y="2212817"/>
            <a:ext cx="3617844" cy="506896"/>
          </a:xfrm>
          <a:prstGeom prst="rect">
            <a:avLst/>
          </a:prstGeom>
        </p:spPr>
      </p:pic>
      <p:sp>
        <p:nvSpPr>
          <p:cNvPr id="4" name="Text 2">
            <a:extLst>
              <a:ext uri="{FF2B5EF4-FFF2-40B4-BE49-F238E27FC236}">
                <a16:creationId xmlns:a16="http://schemas.microsoft.com/office/drawing/2014/main" id="{0276D0BB-1797-44C9-8C8B-87346EE05ED9}"/>
              </a:ext>
            </a:extLst>
          </p:cNvPr>
          <p:cNvSpPr/>
          <p:nvPr/>
        </p:nvSpPr>
        <p:spPr>
          <a:xfrm>
            <a:off x="1588604" y="3115125"/>
            <a:ext cx="9968948" cy="506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60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logistic map equation is used. We set 'r' to 3.99 for chaotic behavior. This creates non-repeating patterns.</a:t>
            </a:r>
            <a:endParaRPr lang="en-US" sz="1600" b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3A27AB6-85EB-4AC7-A76A-C02E3C26ECC2}"/>
              </a:ext>
            </a:extLst>
          </p:cNvPr>
          <p:cNvGrpSpPr/>
          <p:nvPr/>
        </p:nvGrpSpPr>
        <p:grpSpPr>
          <a:xfrm>
            <a:off x="692932" y="4017434"/>
            <a:ext cx="4544989" cy="1282408"/>
            <a:chOff x="7966247" y="1871320"/>
            <a:chExt cx="5279101" cy="1282408"/>
          </a:xfrm>
        </p:grpSpPr>
        <p:sp>
          <p:nvSpPr>
            <p:cNvPr id="6" name="Text 3">
              <a:extLst>
                <a:ext uri="{FF2B5EF4-FFF2-40B4-BE49-F238E27FC236}">
                  <a16:creationId xmlns:a16="http://schemas.microsoft.com/office/drawing/2014/main" id="{DE458C16-5CAC-4C94-8A2C-24D770D32BA2}"/>
                </a:ext>
              </a:extLst>
            </p:cNvPr>
            <p:cNvSpPr/>
            <p:nvPr/>
          </p:nvSpPr>
          <p:spPr>
            <a:xfrm>
              <a:off x="8980236" y="1871320"/>
              <a:ext cx="3251121" cy="34849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700"/>
                </a:lnSpc>
                <a:buNone/>
              </a:pPr>
              <a:r>
                <a:rPr lang="en-US" sz="2150" b="1" dirty="0">
                  <a:solidFill>
                    <a:srgbClr val="030303"/>
                  </a:solidFill>
                  <a:latin typeface="DM Sans Semi Bold" pitchFamily="34" charset="0"/>
                  <a:ea typeface="DM Sans Semi Bold" pitchFamily="34" charset="-122"/>
                  <a:cs typeface="DM Sans Semi Bold" pitchFamily="34" charset="-120"/>
                </a:rPr>
                <a:t>Arduino Due Calculation</a:t>
              </a:r>
              <a:endParaRPr lang="en-US" sz="2150" b="1" dirty="0"/>
            </a:p>
          </p:txBody>
        </p:sp>
        <p:sp>
          <p:nvSpPr>
            <p:cNvPr id="7" name="Text 4">
              <a:extLst>
                <a:ext uri="{FF2B5EF4-FFF2-40B4-BE49-F238E27FC236}">
                  <a16:creationId xmlns:a16="http://schemas.microsoft.com/office/drawing/2014/main" id="{F8F10DDA-9448-4E51-ADE8-7C43DDDA6045}"/>
                </a:ext>
              </a:extLst>
            </p:cNvPr>
            <p:cNvSpPr/>
            <p:nvPr/>
          </p:nvSpPr>
          <p:spPr>
            <a:xfrm>
              <a:off x="7966247" y="2439829"/>
              <a:ext cx="5279101" cy="7138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464646"/>
                  </a:solidFill>
                  <a:latin typeface="Inter Medium" pitchFamily="34" charset="0"/>
                  <a:ea typeface="Inter Medium" pitchFamily="34" charset="-122"/>
                  <a:cs typeface="Inter Medium" pitchFamily="34" charset="-120"/>
                </a:rPr>
                <a:t>The Arduino Due performs all calculations.</a:t>
              </a:r>
            </a:p>
            <a:p>
              <a:pPr marL="0" indent="0" algn="ctr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464646"/>
                  </a:solidFill>
                  <a:latin typeface="Inter Medium" pitchFamily="34" charset="0"/>
                  <a:ea typeface="Inter Medium" pitchFamily="34" charset="-122"/>
                  <a:cs typeface="Inter Medium" pitchFamily="34" charset="-120"/>
                </a:rPr>
                <a:t>It generates the x(n) values.</a:t>
              </a:r>
            </a:p>
            <a:p>
              <a:pPr marL="0" indent="0" algn="ctr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464646"/>
                  </a:solidFill>
                  <a:latin typeface="Inter Medium" pitchFamily="34" charset="0"/>
                  <a:ea typeface="Inter Medium" pitchFamily="34" charset="-122"/>
                  <a:cs typeface="Inter Medium" pitchFamily="34" charset="-120"/>
                </a:rPr>
                <a:t>These are mapped to analog outputs.</a:t>
              </a:r>
              <a:endParaRPr lang="en-US" sz="1750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B42A0F1-57B3-427A-A673-289AD6A6B844}"/>
              </a:ext>
            </a:extLst>
          </p:cNvPr>
          <p:cNvGrpSpPr/>
          <p:nvPr/>
        </p:nvGrpSpPr>
        <p:grpSpPr>
          <a:xfrm>
            <a:off x="6573078" y="4017434"/>
            <a:ext cx="4544989" cy="1282408"/>
            <a:chOff x="1230388" y="3988846"/>
            <a:chExt cx="5363057" cy="1282408"/>
          </a:xfrm>
        </p:grpSpPr>
        <p:sp>
          <p:nvSpPr>
            <p:cNvPr id="9" name="Text 5">
              <a:extLst>
                <a:ext uri="{FF2B5EF4-FFF2-40B4-BE49-F238E27FC236}">
                  <a16:creationId xmlns:a16="http://schemas.microsoft.com/office/drawing/2014/main" id="{56BB5BA7-86CA-47ED-BC4C-B2ED05F4F58A}"/>
                </a:ext>
              </a:extLst>
            </p:cNvPr>
            <p:cNvSpPr/>
            <p:nvPr/>
          </p:nvSpPr>
          <p:spPr>
            <a:xfrm>
              <a:off x="2272010" y="3988846"/>
              <a:ext cx="3279815" cy="34849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2150" b="1" dirty="0">
                  <a:solidFill>
                    <a:srgbClr val="030303"/>
                  </a:solidFill>
                  <a:latin typeface="DM Sans Semi Bold" pitchFamily="34" charset="0"/>
                  <a:ea typeface="DM Sans Semi Bold" pitchFamily="34" charset="-122"/>
                  <a:cs typeface="DM Sans Semi Bold" pitchFamily="34" charset="-120"/>
                </a:rPr>
                <a:t>MCP4725 Analog Output</a:t>
              </a:r>
              <a:endParaRPr lang="en-US" sz="2150" b="1" dirty="0"/>
            </a:p>
          </p:txBody>
        </p:sp>
        <p:sp>
          <p:nvSpPr>
            <p:cNvPr id="10" name="Text 6">
              <a:extLst>
                <a:ext uri="{FF2B5EF4-FFF2-40B4-BE49-F238E27FC236}">
                  <a16:creationId xmlns:a16="http://schemas.microsoft.com/office/drawing/2014/main" id="{624EC648-5426-4B7D-8346-04D3EF2413DA}"/>
                </a:ext>
              </a:extLst>
            </p:cNvPr>
            <p:cNvSpPr/>
            <p:nvPr/>
          </p:nvSpPr>
          <p:spPr>
            <a:xfrm>
              <a:off x="1230388" y="4557355"/>
              <a:ext cx="5363057" cy="7138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464646"/>
                  </a:solidFill>
                  <a:latin typeface="Inter Medium" pitchFamily="34" charset="0"/>
                  <a:ea typeface="Inter Medium" pitchFamily="34" charset="-122"/>
                  <a:cs typeface="Inter Medium" pitchFamily="34" charset="-120"/>
                </a:rPr>
                <a:t>The MCP4725 outputs analog voltage.</a:t>
              </a:r>
            </a:p>
            <a:p>
              <a:pPr marL="0" indent="0" algn="ctr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464646"/>
                  </a:solidFill>
                  <a:latin typeface="Inter Medium" pitchFamily="34" charset="0"/>
                  <a:ea typeface="Inter Medium" pitchFamily="34" charset="-122"/>
                  <a:cs typeface="Inter Medium" pitchFamily="34" charset="-120"/>
                </a:rPr>
                <a:t>This voltage is proportional to x(n). </a:t>
              </a:r>
            </a:p>
            <a:p>
              <a:pPr marL="0" indent="0" algn="ctr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464646"/>
                  </a:solidFill>
                  <a:latin typeface="Inter Medium" pitchFamily="34" charset="0"/>
                  <a:ea typeface="Inter Medium" pitchFamily="34" charset="-122"/>
                  <a:cs typeface="Inter Medium" pitchFamily="34" charset="-120"/>
                </a:rPr>
                <a:t>The sampling rate is 10 kHz.</a:t>
              </a:r>
              <a:endParaRPr lang="en-US" sz="1750" dirty="0"/>
            </a:p>
          </p:txBody>
        </p:sp>
      </p:grpSp>
    </p:spTree>
    <p:extLst>
      <p:ext uri="{BB962C8B-B14F-4D97-AF65-F5344CB8AC3E}">
        <p14:creationId xmlns:p14="http://schemas.microsoft.com/office/powerpoint/2010/main" val="4036796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5FCF9F-AAF1-4BD8-99CD-83CC527915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8" t="14314" r="3020" b="13896"/>
          <a:stretch/>
        </p:blipFill>
        <p:spPr>
          <a:xfrm>
            <a:off x="819976" y="4063999"/>
            <a:ext cx="3174929" cy="16156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A82D13-F9B1-4604-97ED-33BDEB0AA6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61" b="17101"/>
          <a:stretch/>
        </p:blipFill>
        <p:spPr>
          <a:xfrm rot="-1320000">
            <a:off x="4288082" y="4036948"/>
            <a:ext cx="2892361" cy="16697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51DA71-6C34-45CA-8D82-7487B7108932}"/>
              </a:ext>
            </a:extLst>
          </p:cNvPr>
          <p:cNvSpPr txBox="1"/>
          <p:nvPr/>
        </p:nvSpPr>
        <p:spPr>
          <a:xfrm flipH="1">
            <a:off x="2234730" y="280063"/>
            <a:ext cx="7722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latin typeface="+mj-lt"/>
              </a:rPr>
              <a:t>C</a:t>
            </a:r>
            <a:r>
              <a:rPr lang="en-IN" sz="4000" b="1" u="sng" dirty="0">
                <a:latin typeface="+mj-lt"/>
              </a:rPr>
              <a:t>omponents Used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D7DBD5C-B03E-4304-977C-438989B69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219541"/>
              </p:ext>
            </p:extLst>
          </p:nvPr>
        </p:nvGraphicFramePr>
        <p:xfrm>
          <a:off x="819976" y="1214051"/>
          <a:ext cx="5387007" cy="2194560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1530897">
                  <a:extLst>
                    <a:ext uri="{9D8B030D-6E8A-4147-A177-3AD203B41FA5}">
                      <a16:colId xmlns:a16="http://schemas.microsoft.com/office/drawing/2014/main" val="2347189156"/>
                    </a:ext>
                  </a:extLst>
                </a:gridCol>
                <a:gridCol w="3856110">
                  <a:extLst>
                    <a:ext uri="{9D8B030D-6E8A-4147-A177-3AD203B41FA5}">
                      <a16:colId xmlns:a16="http://schemas.microsoft.com/office/drawing/2014/main" val="892409824"/>
                    </a:ext>
                  </a:extLst>
                </a:gridCol>
              </a:tblGrid>
              <a:tr h="326139"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Component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Quantity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0051620"/>
                  </a:ext>
                </a:extLst>
              </a:tr>
              <a:tr h="326139">
                <a:tc>
                  <a:txBody>
                    <a:bodyPr/>
                    <a:lstStyle/>
                    <a:p>
                      <a:r>
                        <a:rPr lang="en-US" b="0" dirty="0"/>
                        <a:t>Arduino DUE</a:t>
                      </a:r>
                      <a:endParaRPr lang="en-IN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3857407"/>
                  </a:ext>
                </a:extLst>
              </a:tr>
              <a:tr h="3261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0" dirty="0"/>
                        <a:t>MCP4725 DAC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3139408"/>
                  </a:ext>
                </a:extLst>
              </a:tr>
              <a:tr h="3261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0" dirty="0"/>
                        <a:t>Breadboard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3919256"/>
                  </a:ext>
                </a:extLst>
              </a:tr>
              <a:tr h="326139">
                <a:tc>
                  <a:txBody>
                    <a:bodyPr/>
                    <a:lstStyle/>
                    <a:p>
                      <a:r>
                        <a:rPr lang="en-US" b="0" dirty="0"/>
                        <a:t>Jumper Wires</a:t>
                      </a:r>
                      <a:endParaRPr lang="en-IN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 set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7749226"/>
                  </a:ext>
                </a:extLst>
              </a:tr>
              <a:tr h="326139">
                <a:tc>
                  <a:txBody>
                    <a:bodyPr/>
                    <a:lstStyle/>
                    <a:p>
                      <a:r>
                        <a:rPr lang="en-US" b="0" dirty="0"/>
                        <a:t>Oscilloscope</a:t>
                      </a:r>
                      <a:endParaRPr lang="en-IN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 (optional but useful)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9675259"/>
                  </a:ext>
                </a:extLst>
              </a:tr>
            </a:tbl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EE337D00-ACBA-4970-945A-8FF6624DC48D}"/>
              </a:ext>
            </a:extLst>
          </p:cNvPr>
          <p:cNvGrpSpPr/>
          <p:nvPr/>
        </p:nvGrpSpPr>
        <p:grpSpPr>
          <a:xfrm>
            <a:off x="1353892" y="6014558"/>
            <a:ext cx="2107096" cy="411846"/>
            <a:chOff x="1744317" y="6041340"/>
            <a:chExt cx="2107096" cy="411846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6D5BDA5-3473-45DE-9391-64496F106371}"/>
                </a:ext>
              </a:extLst>
            </p:cNvPr>
            <p:cNvCxnSpPr/>
            <p:nvPr/>
          </p:nvCxnSpPr>
          <p:spPr>
            <a:xfrm>
              <a:off x="1898374" y="6041340"/>
              <a:ext cx="1798983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540249-D36F-4556-892D-279040968575}"/>
                </a:ext>
              </a:extLst>
            </p:cNvPr>
            <p:cNvSpPr txBox="1"/>
            <p:nvPr/>
          </p:nvSpPr>
          <p:spPr>
            <a:xfrm>
              <a:off x="1744317" y="6083854"/>
              <a:ext cx="2107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Arduino DUE</a:t>
              </a:r>
              <a:endParaRPr lang="en-IN" b="1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8CD152-DCE3-441B-B92F-DA707BF16AC9}"/>
              </a:ext>
            </a:extLst>
          </p:cNvPr>
          <p:cNvGrpSpPr/>
          <p:nvPr/>
        </p:nvGrpSpPr>
        <p:grpSpPr>
          <a:xfrm>
            <a:off x="4648766" y="6014558"/>
            <a:ext cx="2107096" cy="438628"/>
            <a:chOff x="5941943" y="5945262"/>
            <a:chExt cx="2107096" cy="438628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8876DEC-562A-4DE8-8676-6D554E990B6E}"/>
                </a:ext>
              </a:extLst>
            </p:cNvPr>
            <p:cNvCxnSpPr/>
            <p:nvPr/>
          </p:nvCxnSpPr>
          <p:spPr>
            <a:xfrm>
              <a:off x="6096000" y="5945262"/>
              <a:ext cx="1798983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B044ADF-A132-49DE-B7C3-2D72F1B9010B}"/>
                </a:ext>
              </a:extLst>
            </p:cNvPr>
            <p:cNvSpPr txBox="1"/>
            <p:nvPr/>
          </p:nvSpPr>
          <p:spPr>
            <a:xfrm>
              <a:off x="5941943" y="6014558"/>
              <a:ext cx="2107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MCP4725 I2C DAC</a:t>
              </a:r>
              <a:endParaRPr lang="en-IN" b="1" dirty="0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23F91F01-A2CE-423A-A6B5-EA236BB17A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4" t="3077" r="642" b="16523"/>
          <a:stretch/>
        </p:blipFill>
        <p:spPr>
          <a:xfrm>
            <a:off x="7541775" y="3949700"/>
            <a:ext cx="4031129" cy="1729944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C624B90E-0841-4467-8230-17CBE95BA776}"/>
              </a:ext>
            </a:extLst>
          </p:cNvPr>
          <p:cNvGrpSpPr/>
          <p:nvPr/>
        </p:nvGrpSpPr>
        <p:grpSpPr>
          <a:xfrm>
            <a:off x="8503791" y="5987776"/>
            <a:ext cx="2107096" cy="438628"/>
            <a:chOff x="5941943" y="5945262"/>
            <a:chExt cx="2107096" cy="438628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1F5EB02-9371-4BEF-8360-D1D91E918032}"/>
                </a:ext>
              </a:extLst>
            </p:cNvPr>
            <p:cNvCxnSpPr/>
            <p:nvPr/>
          </p:nvCxnSpPr>
          <p:spPr>
            <a:xfrm>
              <a:off x="6096000" y="5945262"/>
              <a:ext cx="1798983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7F869DB-A661-47A1-B9E7-B94C708A9F8C}"/>
                </a:ext>
              </a:extLst>
            </p:cNvPr>
            <p:cNvSpPr txBox="1"/>
            <p:nvPr/>
          </p:nvSpPr>
          <p:spPr>
            <a:xfrm>
              <a:off x="5941943" y="6014558"/>
              <a:ext cx="2107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Oscilloscope</a:t>
              </a:r>
              <a:endParaRPr lang="en-IN" b="1" dirty="0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A404CE12-1F8C-4F0C-8FF5-0D4532514C5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4" t="14889" r="10296" b="9883"/>
          <a:stretch/>
        </p:blipFill>
        <p:spPr>
          <a:xfrm>
            <a:off x="6755862" y="1178356"/>
            <a:ext cx="1747929" cy="1612219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2B1593A1-4025-4FA8-AA46-18FA2C2174E4}"/>
              </a:ext>
            </a:extLst>
          </p:cNvPr>
          <p:cNvGrpSpPr/>
          <p:nvPr/>
        </p:nvGrpSpPr>
        <p:grpSpPr>
          <a:xfrm>
            <a:off x="6568888" y="2789747"/>
            <a:ext cx="2107096" cy="438628"/>
            <a:chOff x="5941943" y="5945262"/>
            <a:chExt cx="2107096" cy="438628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751CB0-806E-4F7B-9F00-C764133794BC}"/>
                </a:ext>
              </a:extLst>
            </p:cNvPr>
            <p:cNvCxnSpPr/>
            <p:nvPr/>
          </p:nvCxnSpPr>
          <p:spPr>
            <a:xfrm>
              <a:off x="6096000" y="5945262"/>
              <a:ext cx="1798983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21FBC66-D238-4EE1-A3FD-4511A61055DA}"/>
                </a:ext>
              </a:extLst>
            </p:cNvPr>
            <p:cNvSpPr txBox="1"/>
            <p:nvPr/>
          </p:nvSpPr>
          <p:spPr>
            <a:xfrm>
              <a:off x="5941943" y="6014558"/>
              <a:ext cx="2107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Jumper Wires</a:t>
              </a:r>
              <a:endParaRPr lang="en-IN" b="1" dirty="0"/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1F60357F-D834-4521-A88C-127ECE5A05B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95" b="30444"/>
          <a:stretch/>
        </p:blipFill>
        <p:spPr>
          <a:xfrm>
            <a:off x="8675984" y="1135162"/>
            <a:ext cx="3273117" cy="1324318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67800730-563C-472F-AC67-411857F735F8}"/>
              </a:ext>
            </a:extLst>
          </p:cNvPr>
          <p:cNvGrpSpPr/>
          <p:nvPr/>
        </p:nvGrpSpPr>
        <p:grpSpPr>
          <a:xfrm>
            <a:off x="9403283" y="2789747"/>
            <a:ext cx="2107096" cy="438628"/>
            <a:chOff x="5941943" y="5945262"/>
            <a:chExt cx="2107096" cy="438628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4468C9C-406E-4220-9553-ADDAD988B1BE}"/>
                </a:ext>
              </a:extLst>
            </p:cNvPr>
            <p:cNvCxnSpPr/>
            <p:nvPr/>
          </p:nvCxnSpPr>
          <p:spPr>
            <a:xfrm>
              <a:off x="6096000" y="5945262"/>
              <a:ext cx="1798983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1D860A4-5618-4B02-903E-09E8D645AA70}"/>
                </a:ext>
              </a:extLst>
            </p:cNvPr>
            <p:cNvSpPr txBox="1"/>
            <p:nvPr/>
          </p:nvSpPr>
          <p:spPr>
            <a:xfrm>
              <a:off x="5941943" y="6014558"/>
              <a:ext cx="2107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/>
                <a:t>BreadBoard</a:t>
              </a:r>
              <a:endParaRPr lang="en-IN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284030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A02DF-8A02-A908-2243-4F6477BCE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248"/>
            <a:ext cx="10515600" cy="87374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6000" b="1" u="sng" dirty="0"/>
              <a:t>Proposed Circuit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9F3344-52FE-4F0F-8AF9-A9F2BAD9464F}"/>
              </a:ext>
            </a:extLst>
          </p:cNvPr>
          <p:cNvSpPr txBox="1"/>
          <p:nvPr/>
        </p:nvSpPr>
        <p:spPr>
          <a:xfrm>
            <a:off x="1069449" y="1218988"/>
            <a:ext cx="60976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🔌 </a:t>
            </a:r>
            <a:r>
              <a:rPr lang="en-US" sz="2000" b="1" dirty="0"/>
              <a:t>Circuit Connection (Wiring):</a:t>
            </a:r>
            <a:endParaRPr lang="en-IN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5DC28BD-B33C-4094-A58E-5FAFBCAEA5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3416759"/>
              </p:ext>
            </p:extLst>
          </p:nvPr>
        </p:nvGraphicFramePr>
        <p:xfrm>
          <a:off x="1494906" y="1785378"/>
          <a:ext cx="9202188" cy="2194560"/>
        </p:xfrm>
        <a:graphic>
          <a:graphicData uri="http://schemas.openxmlformats.org/drawingml/2006/table">
            <a:tbl>
              <a:tblPr/>
              <a:tblGrid>
                <a:gridCol w="4601094">
                  <a:extLst>
                    <a:ext uri="{9D8B030D-6E8A-4147-A177-3AD203B41FA5}">
                      <a16:colId xmlns:a16="http://schemas.microsoft.com/office/drawing/2014/main" val="3182662374"/>
                    </a:ext>
                  </a:extLst>
                </a:gridCol>
                <a:gridCol w="4601094">
                  <a:extLst>
                    <a:ext uri="{9D8B030D-6E8A-4147-A177-3AD203B41FA5}">
                      <a16:colId xmlns:a16="http://schemas.microsoft.com/office/drawing/2014/main" val="21910884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MCP4725 Pin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Connects to Arduino DUE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404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VCC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3.3V or 5V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512182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GND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696346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Pin 20 (SDA)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92276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SCL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Pin 21 (SCL)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4753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VOUT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to oscilloscope or analog device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3524943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1FB98AC1-DB3F-4877-A005-5F9A03BD07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6" b="21395"/>
          <a:stretch/>
        </p:blipFill>
        <p:spPr>
          <a:xfrm>
            <a:off x="1494906" y="4274852"/>
            <a:ext cx="4318193" cy="23581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6C827B-ACB2-4C22-9067-0B198FEDCD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9" t="11305" r="7037" b="3914"/>
          <a:stretch/>
        </p:blipFill>
        <p:spPr>
          <a:xfrm>
            <a:off x="6096000" y="4170597"/>
            <a:ext cx="4601094" cy="246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66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1215</Words>
  <Application>Microsoft Office PowerPoint</Application>
  <PresentationFormat>Widescreen</PresentationFormat>
  <Paragraphs>219</Paragraphs>
  <Slides>15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Aharoni</vt:lpstr>
      <vt:lpstr>Arial</vt:lpstr>
      <vt:lpstr>Calibri</vt:lpstr>
      <vt:lpstr>Calibri Light</vt:lpstr>
      <vt:lpstr>DM Sans Semi Bold</vt:lpstr>
      <vt:lpstr>Ebrima</vt:lpstr>
      <vt:lpstr>Inter Medium</vt:lpstr>
      <vt:lpstr>Times New Roman</vt:lpstr>
      <vt:lpstr>Wingdings</vt:lpstr>
      <vt:lpstr>Office Theme</vt:lpstr>
      <vt:lpstr>Microsoft</vt:lpstr>
      <vt:lpstr>PowerPoint Presentation</vt:lpstr>
      <vt:lpstr>Motivation</vt:lpstr>
      <vt:lpstr>Content</vt:lpstr>
      <vt:lpstr>Abstract</vt:lpstr>
      <vt:lpstr>Literature Review</vt:lpstr>
      <vt:lpstr>Proposed Work</vt:lpstr>
      <vt:lpstr>PowerPoint Presentation</vt:lpstr>
      <vt:lpstr>PowerPoint Presentation</vt:lpstr>
      <vt:lpstr>Proposed Circuit </vt:lpstr>
      <vt:lpstr>Result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TRIPTI GUPTA</dc:creator>
  <cp:lastModifiedBy>Abir Dey</cp:lastModifiedBy>
  <cp:revision>21</cp:revision>
  <dcterms:created xsi:type="dcterms:W3CDTF">2025-06-10T09:58:43Z</dcterms:created>
  <dcterms:modified xsi:type="dcterms:W3CDTF">2025-06-12T06:46:47Z</dcterms:modified>
</cp:coreProperties>
</file>

<file path=docProps/thumbnail.jpeg>
</file>